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9" r:id="rId1"/>
  </p:sldMasterIdLst>
  <p:notesMasterIdLst>
    <p:notesMasterId r:id="rId15"/>
  </p:notesMasterIdLst>
  <p:handoutMasterIdLst>
    <p:handoutMasterId r:id="rId16"/>
  </p:handoutMasterIdLst>
  <p:sldIdLst>
    <p:sldId id="294" r:id="rId2"/>
    <p:sldId id="322" r:id="rId3"/>
    <p:sldId id="333" r:id="rId4"/>
    <p:sldId id="356" r:id="rId5"/>
    <p:sldId id="353" r:id="rId6"/>
    <p:sldId id="350" r:id="rId7"/>
    <p:sldId id="354" r:id="rId8"/>
    <p:sldId id="352" r:id="rId9"/>
    <p:sldId id="357" r:id="rId10"/>
    <p:sldId id="358" r:id="rId11"/>
    <p:sldId id="300" r:id="rId12"/>
    <p:sldId id="311" r:id="rId13"/>
    <p:sldId id="341" r:id="rId14"/>
  </p:sldIdLst>
  <p:sldSz cx="9144000" cy="6858000" type="screen4x3"/>
  <p:notesSz cx="6797675" cy="9926638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rdugo Pacheco Diego Antonio" initials="DVP" lastIdx="13" clrIdx="0"/>
  <p:cmAuthor id="1" name="Alvarado Díaz-Romero Carlos" initials="ADC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F"/>
    <a:srgbClr val="BE2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611" autoAdjust="0"/>
  </p:normalViewPr>
  <p:slideViewPr>
    <p:cSldViewPr>
      <p:cViewPr>
        <p:scale>
          <a:sx n="80" d="100"/>
          <a:sy n="80" d="100"/>
        </p:scale>
        <p:origin x="-86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Aporte en el PIB (%)</c:v>
                </c:pt>
              </c:strCache>
            </c:strRef>
          </c:tx>
          <c:spPr>
            <a:solidFill>
              <a:srgbClr val="D4E2FF"/>
            </a:solidFill>
            <a:ln w="32202">
              <a:noFill/>
            </a:ln>
          </c:spPr>
          <c:invertIfNegative val="0"/>
          <c:dLbls>
            <c:dLbl>
              <c:idx val="0"/>
              <c:layout>
                <c:manualLayout>
                  <c:x val="-7.1132359958866291E-3"/>
                  <c:y val="-0.152090161922132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566179979433228E-3"/>
                  <c:y val="-9.12540971532794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5566179979433228E-3"/>
                  <c:y val="-8.745184310522603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556617997943322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Chile</c:v>
                </c:pt>
                <c:pt idx="1">
                  <c:v>Perú</c:v>
                </c:pt>
                <c:pt idx="2">
                  <c:v>Australia</c:v>
                </c:pt>
                <c:pt idx="3">
                  <c:v>Canadá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0.19</c:v>
                </c:pt>
                <c:pt idx="1">
                  <c:v>0.11</c:v>
                </c:pt>
                <c:pt idx="2">
                  <c:v>0.12</c:v>
                </c:pt>
                <c:pt idx="3">
                  <c:v>0.05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95248768"/>
        <c:axId val="95251456"/>
      </c:barChart>
      <c:lineChart>
        <c:grouping val="standard"/>
        <c:varyColors val="0"/>
        <c:ser>
          <c:idx val="2"/>
          <c:order val="1"/>
          <c:tx>
            <c:strRef>
              <c:f>Sheet1!$A$3</c:f>
              <c:strCache>
                <c:ptCount val="1"/>
                <c:pt idx="0">
                  <c:v>Cap. bursátil sector minero (% total)</c:v>
                </c:pt>
              </c:strCache>
            </c:strRef>
          </c:tx>
          <c:spPr>
            <a:ln w="16101">
              <a:solidFill>
                <a:srgbClr val="2D2D8A"/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2D2D8A"/>
              </a:solidFill>
              <a:ln>
                <a:solidFill>
                  <a:srgbClr val="2D2D8A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7.4786994988249159E-2"/>
                  <c:y val="3.80225404805331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4117140994419189E-2"/>
                  <c:y val="-4.94293026246929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1230376990305835E-2"/>
                  <c:y val="-5.32315566727462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8343612986192482E-2"/>
                  <c:y val="-4.94293026246929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Chile</c:v>
                </c:pt>
                <c:pt idx="1">
                  <c:v>Perú</c:v>
                </c:pt>
                <c:pt idx="2">
                  <c:v>Australia</c:v>
                </c:pt>
                <c:pt idx="3">
                  <c:v>Canadá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4"/>
                <c:pt idx="0">
                  <c:v>0.1</c:v>
                </c:pt>
                <c:pt idx="1">
                  <c:v>0.48</c:v>
                </c:pt>
                <c:pt idx="2">
                  <c:v>0.26</c:v>
                </c:pt>
                <c:pt idx="3">
                  <c:v>0.12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5248768"/>
        <c:axId val="95251456"/>
      </c:lineChart>
      <c:catAx>
        <c:axId val="9524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402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CL"/>
          </a:p>
        </c:txPr>
        <c:crossAx val="95251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251456"/>
        <c:scaling>
          <c:orientation val="minMax"/>
          <c:max val="0.6000000000000002"/>
        </c:scaling>
        <c:delete val="0"/>
        <c:axPos val="l"/>
        <c:majorGridlines/>
        <c:numFmt formatCode="0%" sourceLinked="1"/>
        <c:majorTickMark val="none"/>
        <c:minorTickMark val="none"/>
        <c:tickLblPos val="none"/>
        <c:spPr>
          <a:ln w="9525">
            <a:noFill/>
          </a:ln>
        </c:spPr>
        <c:crossAx val="95248768"/>
        <c:crosses val="autoZero"/>
        <c:crossBetween val="between"/>
      </c:valAx>
      <c:spPr>
        <a:noFill/>
        <a:ln w="32202">
          <a:noFill/>
        </a:ln>
      </c:spPr>
    </c:plotArea>
    <c:legend>
      <c:legendPos val="b"/>
      <c:layout/>
      <c:overlay val="0"/>
      <c:spPr>
        <a:solidFill>
          <a:srgbClr val="FFFFFF"/>
        </a:solidFill>
        <a:ln w="32202">
          <a:noFill/>
        </a:ln>
      </c:sp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141" b="0" i="0" u="none" strike="noStrike" baseline="0">
          <a:solidFill>
            <a:srgbClr val="002060"/>
          </a:solidFill>
          <a:latin typeface="Calibri" pitchFamily="34" charset="0"/>
          <a:ea typeface="Lucida Sans Unicode"/>
          <a:cs typeface="Calibri" pitchFamily="34" charset="0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F0B5E-7399-44BD-8D44-F192F83B4915}" type="datetimeFigureOut">
              <a:rPr lang="es-CL" smtClean="0"/>
              <a:t>27-09-2012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4FD51-6589-4090-B76C-3C4294D1182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1436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46399" cy="496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49688" y="0"/>
            <a:ext cx="2946399" cy="496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62533" y="1074888"/>
            <a:ext cx="5438774" cy="65230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1" y="9428164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49688" y="9428164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6697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>
              <a:buNone/>
            </a:pPr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CAA53-0549-4336-B159-5DC54EC1F5C6}" type="slidenum">
              <a:rPr lang="es-CL" smtClean="0"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79073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2000" baseline="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1074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0473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0473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0473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0473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>
              <a:buNone/>
            </a:pPr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CAA53-0549-4336-B159-5DC54EC1F5C6}" type="slidenum">
              <a:rPr lang="es-CL" smtClean="0"/>
              <a:t>13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79073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32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8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4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 rot="5400000">
            <a:off x="5163344" y="1886743"/>
            <a:ext cx="5822949" cy="21383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810419" y="-175418"/>
            <a:ext cx="5822949" cy="62626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32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8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4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590550" y="13414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32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8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4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000"/>
            </a:lvl1pPr>
            <a:lvl2pPr marL="457200" indent="0" rtl="0">
              <a:buFont typeface="Arial"/>
              <a:buNone/>
              <a:defRPr sz="1800"/>
            </a:lvl2pPr>
            <a:lvl3pPr marL="914400" indent="0" rtl="0">
              <a:buFont typeface="Arial"/>
              <a:buNone/>
              <a:defRPr sz="1600"/>
            </a:lvl3pPr>
            <a:lvl4pPr marL="1371600" indent="0" rtl="0">
              <a:buFont typeface="Arial"/>
              <a:buNone/>
              <a:defRPr sz="1400"/>
            </a:lvl4pPr>
            <a:lvl5pPr marL="1828800" indent="0" rtl="0">
              <a:buFont typeface="Arial"/>
              <a:buNone/>
              <a:defRPr sz="1400"/>
            </a:lvl5pPr>
            <a:lvl6pPr marL="2286000" indent="0" rtl="0">
              <a:buFont typeface="Arial"/>
              <a:buNone/>
              <a:defRPr sz="1400"/>
            </a:lvl6pPr>
            <a:lvl7pPr marL="2743200" indent="0" rtl="0">
              <a:buFont typeface="Arial"/>
              <a:buNone/>
              <a:defRPr sz="1400"/>
            </a:lvl7pPr>
            <a:lvl8pPr marL="3200400" indent="0" rtl="0">
              <a:buFont typeface="Arial"/>
              <a:buNone/>
              <a:defRPr sz="1400"/>
            </a:lvl8pPr>
            <a:lvl9pPr marL="3657600" indent="0" rtl="0"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590550" y="1341437"/>
            <a:ext cx="4038599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4781550" y="1341437"/>
            <a:ext cx="4038599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dk1"/>
              </a:buClr>
              <a:buFont typeface="Arial"/>
              <a:buNone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Tx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2442368" y="-510381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32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8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4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3999" cy="1916113"/>
          </a:xfrm>
          <a:custGeom>
            <a:avLst/>
            <a:gdLst/>
            <a:ahLst/>
            <a:cxnLst/>
            <a:rect l="0" t="0" r="0" b="0"/>
            <a:pathLst>
              <a:path w="3168" h="627" extrusionOk="0">
                <a:moveTo>
                  <a:pt x="0" y="0"/>
                </a:moveTo>
                <a:cubicBezTo>
                  <a:pt x="0" y="627"/>
                  <a:pt x="0" y="627"/>
                  <a:pt x="0" y="627"/>
                </a:cubicBezTo>
                <a:cubicBezTo>
                  <a:pt x="731" y="409"/>
                  <a:pt x="1853" y="296"/>
                  <a:pt x="2168" y="276"/>
                </a:cubicBezTo>
                <a:cubicBezTo>
                  <a:pt x="2610" y="249"/>
                  <a:pt x="2951" y="243"/>
                  <a:pt x="3168" y="242"/>
                </a:cubicBezTo>
                <a:cubicBezTo>
                  <a:pt x="3168" y="0"/>
                  <a:pt x="3168" y="0"/>
                  <a:pt x="3168" y="0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404ED4"/>
              </a:gs>
              <a:gs pos="100000">
                <a:srgbClr val="92C9F6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177800" y="123825"/>
            <a:ext cx="865188" cy="857250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590550" y="13414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32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77800" algn="l" rtl="0"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8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136525" algn="l" rtl="0"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4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diseño3Pow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 radius="1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427"/>
          <a:stretch/>
        </p:blipFill>
        <p:spPr bwMode="auto">
          <a:xfrm>
            <a:off x="0" y="2520328"/>
            <a:ext cx="9144000" cy="4437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836613"/>
            <a:ext cx="6769124" cy="345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CL" sz="20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s-CL" sz="20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3600" b="1" dirty="0" smtClean="0">
                <a:solidFill>
                  <a:srgbClr val="333399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s-CL" sz="3600" b="1" dirty="0" smtClean="0">
                <a:solidFill>
                  <a:srgbClr val="333399"/>
                </a:solidFill>
                <a:latin typeface="Calibri" pitchFamily="34" charset="0"/>
                <a:cs typeface="Calibri" pitchFamily="34" charset="0"/>
              </a:rPr>
            </a:br>
            <a:r>
              <a:rPr lang="es-CL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La minería en el</a:t>
            </a:r>
            <a:br>
              <a:rPr lang="es-CL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mercado de valores</a:t>
            </a:r>
            <a:r>
              <a:rPr lang="es-CL" sz="3600" b="1" dirty="0" smtClean="0">
                <a:solidFill>
                  <a:srgbClr val="6699FF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s-CL" sz="3600" b="1" dirty="0" smtClean="0">
                <a:solidFill>
                  <a:srgbClr val="6699FF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3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s-CL" sz="3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28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Fernando Coloma</a:t>
            </a:r>
            <a:br>
              <a:rPr lang="es-CL" sz="28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24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SVS</a:t>
            </a:r>
            <a:endParaRPr lang="es-CL" sz="3600" b="1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11733" y="5877272"/>
            <a:ext cx="583247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s-CL" sz="2400" b="1" dirty="0" smtClean="0">
                <a:latin typeface="Calibri" pitchFamily="34" charset="0"/>
              </a:rPr>
              <a:t>25 de septiembre de 2012</a:t>
            </a:r>
          </a:p>
        </p:txBody>
      </p:sp>
      <p:pic>
        <p:nvPicPr>
          <p:cNvPr id="7" name="Picture 16" descr="logo_SVS_sinfond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180" y="260648"/>
            <a:ext cx="1511300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897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Autofit/>
          </a:bodyPr>
          <a:lstStyle/>
          <a:p>
            <a:pPr marL="577850" indent="-457200">
              <a:buFont typeface="+mj-lt"/>
              <a:buAutoNum type="arabicPeriod"/>
            </a:pPr>
            <a:r>
              <a:rPr lang="es-ES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Proyecto de Ley: Ley Única de Fondos</a:t>
            </a:r>
          </a:p>
          <a:p>
            <a:pPr lvl="1"/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Aumentará atractivo por Fondos de Inversión</a:t>
            </a:r>
          </a:p>
          <a:p>
            <a:pPr lvl="2"/>
            <a:r>
              <a:rPr lang="es-E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Dar </a:t>
            </a:r>
            <a:r>
              <a:rPr lang="es-ES" sz="16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rescatabilidad</a:t>
            </a:r>
            <a:r>
              <a:rPr lang="es-E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a la cuota, aumentado la liquidez</a:t>
            </a:r>
          </a:p>
          <a:p>
            <a:pPr lvl="2"/>
            <a:r>
              <a:rPr lang="es-E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Extender tratamiento de IVA para extranjeros, a todos los fondos</a:t>
            </a:r>
          </a:p>
          <a:p>
            <a:pPr marL="577850" indent="-457200">
              <a:buFont typeface="+mj-lt"/>
              <a:buAutoNum type="arabicPeriod"/>
            </a:pPr>
            <a:endParaRPr lang="es-ES" sz="2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577850" indent="-457200">
              <a:buFont typeface="+mj-lt"/>
              <a:buAutoNum type="arabicPeriod"/>
            </a:pPr>
            <a:r>
              <a:rPr lang="es-ES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Circular </a:t>
            </a:r>
            <a:r>
              <a:rPr lang="es-ES" sz="24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Administración de Cartera</a:t>
            </a:r>
          </a:p>
          <a:p>
            <a:pPr lvl="1"/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Fomentará inversión en Capital de Riesgo</a:t>
            </a:r>
          </a:p>
          <a:p>
            <a:pPr lvl="2"/>
            <a:r>
              <a:rPr lang="es-E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Aumentar posibilidades de inversión</a:t>
            </a:r>
          </a:p>
          <a:p>
            <a:pPr lvl="2"/>
            <a:r>
              <a:rPr lang="es-E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Dar mayor flexibilidad para gestión de carteras de inversionistas institucionales</a:t>
            </a:r>
          </a:p>
        </p:txBody>
      </p:sp>
      <p:sp>
        <p:nvSpPr>
          <p:cNvPr id="5" name="Shape 94"/>
          <p:cNvSpPr/>
          <p:nvPr/>
        </p:nvSpPr>
        <p:spPr>
          <a:xfrm>
            <a:off x="1115616" y="260647"/>
            <a:ext cx="7632848" cy="5354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 sz="32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Cambios futuros con impacto en minería</a:t>
            </a:r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719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Autofit/>
          </a:bodyPr>
          <a:lstStyle/>
          <a:p>
            <a:pPr marL="577850" indent="-457200">
              <a:buFont typeface="+mj-lt"/>
              <a:buAutoNum type="arabicPeriod" startAt="3"/>
            </a:pPr>
            <a:r>
              <a:rPr lang="es-ES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Normativa </a:t>
            </a:r>
            <a:r>
              <a:rPr lang="es-ES" sz="2400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cross-listing</a:t>
            </a:r>
            <a:endParaRPr lang="es-ES" sz="2400" i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Para aumentar el espectro de inversión, y facilitar el levantamiento de capital a empresas extranjeras, se está trabajando en una normativa que flexibilizará los requerimientos de inscripción, simplificando el </a:t>
            </a:r>
            <a:r>
              <a:rPr lang="es-ES" sz="2000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cross-listing</a:t>
            </a:r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en las distintas bolsas de valores</a:t>
            </a:r>
          </a:p>
          <a:p>
            <a:endParaRPr lang="es-ES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Se </a:t>
            </a:r>
            <a:r>
              <a:rPr lang="es-ES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espera que la </a:t>
            </a:r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norma</a:t>
            </a:r>
            <a:endParaRPr lang="es-ES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Facilite la inscripción de valores </a:t>
            </a:r>
            <a:r>
              <a:rPr lang="es-ES" sz="18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extranjeros, dentro de los cuales </a:t>
            </a:r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están los emitidos por empresas mineras</a:t>
            </a:r>
            <a:endParaRPr lang="es-ES" sz="18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3">
              <a:buFont typeface="Wingdings" pitchFamily="2" charset="2"/>
              <a:buChar char="ü"/>
            </a:pPr>
            <a:r>
              <a:rPr lang="es-E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Más empresas listadas aumentarían el interés en el sector y atraerían las mejores prácticas, </a:t>
            </a:r>
            <a:r>
              <a:rPr lang="es-ES" sz="16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métodos de valorización, </a:t>
            </a:r>
            <a:r>
              <a:rPr lang="es-ES" sz="16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etc</a:t>
            </a:r>
            <a:endParaRPr lang="es-ES" sz="16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Promueva el reconocimiento mutuo</a:t>
            </a:r>
          </a:p>
        </p:txBody>
      </p:sp>
      <p:sp>
        <p:nvSpPr>
          <p:cNvPr id="5" name="Shape 94"/>
          <p:cNvSpPr/>
          <p:nvPr/>
        </p:nvSpPr>
        <p:spPr>
          <a:xfrm>
            <a:off x="1115616" y="260647"/>
            <a:ext cx="7632848" cy="5354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 sz="3200" b="0" i="0" u="none" strike="noStrike" cap="none" baseline="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Cambios futuros con impacto en minería</a:t>
            </a:r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6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 fontScale="92500" lnSpcReduction="20000"/>
          </a:bodyPr>
          <a:lstStyle/>
          <a:p>
            <a:r>
              <a:rPr lang="es-ES" sz="19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El aporte que el mercado de valores puede hacer a la minería es indiscutible. En la línea de reducir las asimetrías de información, el rol de la </a:t>
            </a:r>
            <a:r>
              <a:rPr lang="es-ES" sz="19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persona </a:t>
            </a:r>
            <a:r>
              <a:rPr lang="es-ES" sz="19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competente es muy relevante</a:t>
            </a:r>
          </a:p>
          <a:p>
            <a:endParaRPr lang="es-ES" sz="19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ES" sz="19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La reciente definición de la oferta </a:t>
            </a:r>
            <a:r>
              <a:rPr lang="es-ES" sz="19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privada de </a:t>
            </a:r>
            <a:r>
              <a:rPr lang="es-ES" sz="19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valores puede tener un rol importante en el financiamiento de la pequeña y mediana minería</a:t>
            </a:r>
          </a:p>
          <a:p>
            <a:endParaRPr lang="es-ES" sz="19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ES" sz="19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Asimismo, los cambios normativos en los Fondos </a:t>
            </a:r>
            <a:r>
              <a:rPr lang="es-ES" sz="19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 Inversión </a:t>
            </a:r>
            <a:r>
              <a:rPr lang="es-ES" sz="19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aumentan su relevancia como alternativa de financiamiento y vehículo de inversión, al atraer capital de riesgo con beneficios tributarios especiales, y un menor costo regulatorio</a:t>
            </a:r>
            <a:endParaRPr lang="es-ES" sz="19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19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ES" sz="19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Esperamos que iniciativas de integración financiera (</a:t>
            </a:r>
            <a:r>
              <a:rPr lang="es-ES" sz="1900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cross-listing</a:t>
            </a:r>
            <a:r>
              <a:rPr lang="es-ES" sz="19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Bolsa Off Shore, “Huaso” Bonds) ayuden a permear la cultura minera y financiera en Chile, beneficiando a ambas industrias</a:t>
            </a:r>
          </a:p>
        </p:txBody>
      </p:sp>
      <p:sp>
        <p:nvSpPr>
          <p:cNvPr id="5" name="Shape 94"/>
          <p:cNvSpPr/>
          <p:nvPr/>
        </p:nvSpPr>
        <p:spPr>
          <a:xfrm>
            <a:off x="1115616" y="260647"/>
            <a:ext cx="7632848" cy="5354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 sz="32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Palabras Finales</a:t>
            </a:r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33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diseño3Pow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 radius="1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427"/>
          <a:stretch/>
        </p:blipFill>
        <p:spPr bwMode="auto">
          <a:xfrm>
            <a:off x="0" y="2520328"/>
            <a:ext cx="9144000" cy="4437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836613"/>
            <a:ext cx="6769124" cy="345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CL" sz="20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s-CL" sz="20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3600" b="1" dirty="0" smtClean="0">
                <a:solidFill>
                  <a:srgbClr val="333399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s-CL" sz="3600" b="1" dirty="0" smtClean="0">
                <a:solidFill>
                  <a:srgbClr val="333399"/>
                </a:solidFill>
                <a:latin typeface="Calibri" pitchFamily="34" charset="0"/>
                <a:cs typeface="Calibri" pitchFamily="34" charset="0"/>
              </a:rPr>
            </a:br>
            <a:r>
              <a:rPr lang="es-CL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La minería en el</a:t>
            </a:r>
            <a:br>
              <a:rPr lang="es-CL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CL" b="1" dirty="0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mercado de valores</a:t>
            </a:r>
            <a:r>
              <a:rPr lang="es-CL" sz="3600" b="1" dirty="0" smtClean="0">
                <a:solidFill>
                  <a:srgbClr val="6699FF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s-CL" sz="3600" b="1" dirty="0" smtClean="0">
                <a:solidFill>
                  <a:srgbClr val="6699FF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3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s-CL" sz="3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28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Fernando Coloma</a:t>
            </a:r>
            <a:br>
              <a:rPr lang="es-CL" sz="28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</a:br>
            <a:r>
              <a:rPr lang="es-CL" sz="24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SVS</a:t>
            </a:r>
            <a:endParaRPr lang="es-CL" sz="3600" b="1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11733" y="5877272"/>
            <a:ext cx="5832475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s-CL" sz="2400" b="1" smtClean="0">
                <a:latin typeface="Calibri" pitchFamily="34" charset="0"/>
              </a:rPr>
              <a:t>25 de septiembre de 2012</a:t>
            </a:r>
          </a:p>
        </p:txBody>
      </p:sp>
      <p:pic>
        <p:nvPicPr>
          <p:cNvPr id="7" name="Picture 16" descr="logo_SVS_sinfond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180" y="260648"/>
            <a:ext cx="1511300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491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/>
          </a:bodyPr>
          <a:lstStyle/>
          <a:p>
            <a:pPr marL="120650" indent="0">
              <a:buNone/>
            </a:pPr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 acuerdo a los últimos datos reportados por el Banco Mundial</a:t>
            </a:r>
            <a:r>
              <a:rPr lang="es-CL" sz="2000" baseline="30000" dirty="0" smtClean="0"/>
              <a:t>1</a:t>
            </a:r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el sistema financiero chileno se caracteriza por:</a:t>
            </a:r>
          </a:p>
          <a:p>
            <a:endParaRPr lang="es-ES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E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Adecuado desarrollo de la banca</a:t>
            </a:r>
          </a:p>
          <a:p>
            <a:r>
              <a:rPr lang="es-E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Adecuado acceso financiero (cuentas corrientes, líneas de crédito, emisión de valores)</a:t>
            </a:r>
            <a:endParaRPr lang="es-ES" sz="16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E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Buen nivel </a:t>
            </a:r>
            <a:r>
              <a:rPr lang="es-ES" sz="16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 </a:t>
            </a:r>
            <a:r>
              <a:rPr lang="es-E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estabilidad financiera, pero afectado por la crisis</a:t>
            </a:r>
          </a:p>
          <a:p>
            <a:r>
              <a:rPr lang="es-ES" sz="16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Eficiencia del mercado a un nivel promedio</a:t>
            </a:r>
          </a:p>
          <a:p>
            <a:r>
              <a:rPr lang="es-E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Bajo desarrollo de instituciones financieras no-bancarias</a:t>
            </a:r>
          </a:p>
          <a:p>
            <a:r>
              <a:rPr lang="es-E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Existencia clara de controladores</a:t>
            </a:r>
          </a:p>
          <a:p>
            <a:endParaRPr lang="es-ES" sz="18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120650" indent="0">
              <a:buNone/>
            </a:pPr>
            <a:r>
              <a:rPr lang="es-ES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En general, se percibe un buen panorama en el mercado financiero en Chile</a:t>
            </a:r>
          </a:p>
          <a:p>
            <a:pPr marL="120650" indent="0">
              <a:buNone/>
            </a:pPr>
            <a:endParaRPr lang="es-ES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hape 94"/>
          <p:cNvSpPr/>
          <p:nvPr/>
        </p:nvSpPr>
        <p:spPr>
          <a:xfrm>
            <a:off x="1115616" y="260647"/>
            <a:ext cx="7632848" cy="5354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 sz="32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Panorama actual en Chile</a:t>
            </a:r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611560" y="6109845"/>
            <a:ext cx="7326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baseline="30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1.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CL" sz="12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Čihák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s-CL" sz="12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Demirgüç-Kunt</a:t>
            </a:r>
            <a:r>
              <a:rPr lang="es-CL" sz="12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s-CL" sz="12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Feyen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y </a:t>
            </a:r>
            <a:r>
              <a:rPr lang="es-CL" sz="12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Levine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2012. Benchmarking </a:t>
            </a:r>
            <a:r>
              <a:rPr lang="es-CL" sz="12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Financial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CL" sz="12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Systems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CL" sz="12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around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CL" sz="12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CL" sz="12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World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s-CL" sz="12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Policy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CL" sz="12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Research</a:t>
            </a:r>
            <a:endParaRPr lang="es-CL" sz="12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CL" sz="12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Working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CL" sz="12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Paper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6175. Cálculos propios basados en los datos presentados en este documento.</a:t>
            </a:r>
            <a:endParaRPr lang="es-CL" sz="12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05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656477"/>
            <a:ext cx="8229600" cy="4292803"/>
          </a:xfrm>
        </p:spPr>
        <p:txBody>
          <a:bodyPr>
            <a:normAutofit/>
          </a:bodyPr>
          <a:lstStyle/>
          <a:p>
            <a:r>
              <a:rPr lang="es-ES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El </a:t>
            </a:r>
            <a:r>
              <a:rPr lang="es-ES" sz="22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diagnóstico general indica que existe una </a:t>
            </a:r>
            <a:r>
              <a:rPr lang="es-ES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baja participación de la minería en el mercado bursátil</a:t>
            </a:r>
          </a:p>
          <a:p>
            <a:pPr marL="120650" indent="0">
              <a:buNone/>
            </a:pPr>
            <a:endParaRPr lang="es-ES" sz="24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2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2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2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hape 94"/>
          <p:cNvSpPr/>
          <p:nvPr/>
        </p:nvSpPr>
        <p:spPr>
          <a:xfrm>
            <a:off x="1115616" y="260647"/>
            <a:ext cx="7632848" cy="5354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 sz="32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Financiamiento en la minería</a:t>
            </a:r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1763688" y="5994004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Fuente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: “Informe </a:t>
            </a:r>
            <a:r>
              <a:rPr lang="es-CL" sz="12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sobre Financiamiento de Proyectos Mineros a través 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del </a:t>
            </a:r>
            <a:r>
              <a:rPr lang="es-CL" sz="12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Mercado de </a:t>
            </a:r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Valores”</a:t>
            </a:r>
          </a:p>
          <a:p>
            <a:r>
              <a:rPr lang="es-CL" sz="1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Datos de TMX, ASX, BVL, y Bolsa de Comercio de Santiago, año 2008.</a:t>
            </a:r>
            <a:endParaRPr lang="es-CL" sz="12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536986"/>
              </p:ext>
            </p:extLst>
          </p:nvPr>
        </p:nvGraphicFramePr>
        <p:xfrm>
          <a:off x="2843808" y="2708920"/>
          <a:ext cx="3570808" cy="3340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033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 lnSpcReduction="10000"/>
          </a:bodyPr>
          <a:lstStyle/>
          <a:p>
            <a:r>
              <a:rPr lang="es-ES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Otros antecedentes de la baja participación de la minería en el mercado financiero local</a:t>
            </a:r>
          </a:p>
          <a:p>
            <a:pPr lvl="1"/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Sólo 7 sociedades mineras mantienen actualmente instrumentos </a:t>
            </a:r>
            <a:r>
              <a:rPr lang="es-ES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 oferta </a:t>
            </a:r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pública en Chile (bonos, acciones o efectos de comercio)</a:t>
            </a:r>
            <a:endParaRPr lang="es-ES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Las colocaciones del sistema bancario en el sector minero son ínfimas (menos de 1% de las colocaciones totales)</a:t>
            </a:r>
          </a:p>
          <a:p>
            <a:endParaRPr lang="es-ES" sz="24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ES" sz="22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Tema que afecta principalmente a la pequeña y mediana minería, y que puede tener varias explicaciones. Entre ellas:</a:t>
            </a:r>
          </a:p>
          <a:p>
            <a:pPr lvl="1"/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Problema </a:t>
            </a:r>
            <a:r>
              <a:rPr lang="es-ES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 asimetría de información</a:t>
            </a:r>
          </a:p>
          <a:p>
            <a:pPr lvl="1"/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Desincentivos a apertura bursátil por pérdida de beneficios tributarios y carga regulatoria</a:t>
            </a:r>
            <a:endParaRPr lang="es-ES" sz="2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2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24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hape 94"/>
          <p:cNvSpPr/>
          <p:nvPr/>
        </p:nvSpPr>
        <p:spPr>
          <a:xfrm>
            <a:off x="1115616" y="260647"/>
            <a:ext cx="7632848" cy="5354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 sz="32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Financiamiento en la minería</a:t>
            </a:r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640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/>
          </a:bodyPr>
          <a:lstStyle/>
          <a:p>
            <a:r>
              <a:rPr lang="es-ES" sz="2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La minería es una actividad que por esencia involucra grandes riesgos e incertidumbre: exploración, extracción, variaciones en precios, etc. Por lo tanto, el mercado de valores es clave para el correcto desarrollo de esta industria de capital de riesgo</a:t>
            </a:r>
          </a:p>
          <a:p>
            <a:endParaRPr lang="es-ES" sz="21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ES" sz="2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Las </a:t>
            </a:r>
            <a:r>
              <a:rPr lang="es-ES" sz="21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compañías tienen diversas fuentes de </a:t>
            </a:r>
            <a:r>
              <a:rPr lang="es-ES" sz="21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financiamiento en el mercado de valores:</a:t>
            </a:r>
          </a:p>
          <a:p>
            <a:pPr lvl="1"/>
            <a:r>
              <a:rPr lang="es-ES" sz="17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Emisión </a:t>
            </a:r>
            <a:r>
              <a:rPr lang="es-ES" sz="17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 Títulos (efectos de comercio, bonos, emisión de acciones)</a:t>
            </a:r>
          </a:p>
          <a:p>
            <a:pPr lvl="2"/>
            <a:r>
              <a:rPr lang="es-ES" sz="17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Oferta Pública</a:t>
            </a:r>
          </a:p>
          <a:p>
            <a:pPr lvl="2"/>
            <a:r>
              <a:rPr lang="es-ES" sz="17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Oferta </a:t>
            </a:r>
            <a:r>
              <a:rPr lang="es-ES" sz="17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Privada</a:t>
            </a:r>
            <a:endParaRPr lang="es-ES" sz="21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s-ES" sz="17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Fondos de Inversión Nacionales y Fondos Extranjeros (FICE</a:t>
            </a:r>
            <a:r>
              <a:rPr lang="es-ES" sz="17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s-ES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hape 94"/>
          <p:cNvSpPr/>
          <p:nvPr/>
        </p:nvSpPr>
        <p:spPr>
          <a:xfrm>
            <a:off x="1115616" y="260647"/>
            <a:ext cx="7632848" cy="5354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 sz="32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Financiamiento en la minería</a:t>
            </a:r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477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/>
          </a:bodyPr>
          <a:lstStyle/>
          <a:p>
            <a:pPr marL="120650" indent="0">
              <a:buNone/>
            </a:pPr>
            <a:r>
              <a:rPr lang="es-ES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Cambios del último tiempo en el mercado de valores, con potencial impacto en minería:</a:t>
            </a:r>
          </a:p>
          <a:p>
            <a:pPr marL="120650" indent="0">
              <a:buNone/>
            </a:pPr>
            <a:endParaRPr lang="es-ES" sz="19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577850" indent="-457200">
              <a:buAutoNum type="arabicPeriod"/>
            </a:pPr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Oferta pública de valores</a:t>
            </a:r>
          </a:p>
          <a:p>
            <a:pPr lvl="1"/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Rol de la persona competente. Ayuda a mitigar problemas de asimetría de información</a:t>
            </a:r>
          </a:p>
          <a:p>
            <a:pPr lvl="1"/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Registro en Bolsa Off Shore</a:t>
            </a:r>
          </a:p>
          <a:p>
            <a:pPr lvl="1"/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“Huaso” Bonds</a:t>
            </a:r>
          </a:p>
        </p:txBody>
      </p:sp>
      <p:sp>
        <p:nvSpPr>
          <p:cNvPr id="5" name="Shape 94"/>
          <p:cNvSpPr/>
          <p:nvPr/>
        </p:nvSpPr>
        <p:spPr>
          <a:xfrm>
            <a:off x="1115616" y="260647"/>
            <a:ext cx="7632848" cy="5354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 sz="32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Cambios del último en el mercado de valores</a:t>
            </a:r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785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/>
          </a:bodyPr>
          <a:lstStyle/>
          <a:p>
            <a:pPr marL="120650" indent="0">
              <a:buNone/>
            </a:pPr>
            <a:r>
              <a:rPr lang="es-ES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Cambios que podrían incidir en la integración entre los mercados minero y financiero:</a:t>
            </a:r>
          </a:p>
          <a:p>
            <a:pPr marL="120650" indent="0">
              <a:buNone/>
            </a:pPr>
            <a:endParaRPr lang="es-ES" sz="19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577850" indent="-457200">
              <a:buFont typeface="+mj-lt"/>
              <a:buAutoNum type="arabicPeriod" startAt="2"/>
            </a:pPr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Oferta privada de valores</a:t>
            </a:r>
          </a:p>
          <a:p>
            <a:pPr lvl="1"/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Norma de la SVS que establece las características, requisitos y condiciones de las ofertas de valores que no constituyen ofertas públicas, y que no quedan bajo supervisión de la SVS (NCG 336)</a:t>
            </a:r>
            <a:endParaRPr lang="es-ES" sz="18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Permite la oferta de acciones o bonos a inversionistas calificados, eximiendo del requisito de inscripción de éstos en la SVS</a:t>
            </a:r>
          </a:p>
          <a:p>
            <a:endParaRPr lang="es-ES" sz="19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Shape 94"/>
          <p:cNvSpPr/>
          <p:nvPr/>
        </p:nvSpPr>
        <p:spPr>
          <a:xfrm>
            <a:off x="1115616" y="260647"/>
            <a:ext cx="7632848" cy="97868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 sz="32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Cambios del último tiempo con impacto en minería</a:t>
            </a:r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257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/>
          </a:bodyPr>
          <a:lstStyle/>
          <a:p>
            <a:pPr marL="120650" indent="0">
              <a:buNone/>
            </a:pPr>
            <a:r>
              <a:rPr lang="es-ES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Cambios que podrían incidir en la integración entre los mercados minero y financiero:</a:t>
            </a:r>
          </a:p>
          <a:p>
            <a:pPr marL="120650" indent="0">
              <a:buNone/>
            </a:pPr>
            <a:endParaRPr lang="es-ES" sz="19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577850" indent="-457200">
              <a:buFont typeface="+mj-lt"/>
              <a:buAutoNum type="arabicPeriod" startAt="3"/>
            </a:pPr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Fondos de Inversión</a:t>
            </a:r>
          </a:p>
          <a:p>
            <a:pPr lvl="1"/>
            <a:r>
              <a:rPr lang="es-ES" sz="18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Son un vehículo que </a:t>
            </a:r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facilita </a:t>
            </a:r>
            <a:r>
              <a:rPr lang="es-ES" sz="18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el financiamiento del capital de </a:t>
            </a:r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riesgo</a:t>
            </a:r>
          </a:p>
          <a:p>
            <a:pPr lvl="1"/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La Ley MK3 introdujo una serie de cambios legislativos que facilitan que los fondos se acojan a beneficios tributarios especiales </a:t>
            </a:r>
            <a:r>
              <a:rPr lang="es-ES" sz="18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(Artículos Transitorios Ley N°20.190 para los FIP y FI; Ley 18.657 para los FICE</a:t>
            </a:r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lvl="1"/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CORFO cuenta con programas especiales que han sido mejorados (Fondo </a:t>
            </a:r>
            <a:r>
              <a:rPr lang="es-ES" sz="1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Fenix</a:t>
            </a:r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Capital de Riesgo)</a:t>
            </a:r>
          </a:p>
        </p:txBody>
      </p:sp>
      <p:sp>
        <p:nvSpPr>
          <p:cNvPr id="5" name="Shape 94"/>
          <p:cNvSpPr/>
          <p:nvPr/>
        </p:nvSpPr>
        <p:spPr>
          <a:xfrm>
            <a:off x="1115616" y="260647"/>
            <a:ext cx="7632848" cy="97868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 sz="32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Cambios del último tiempo con impacto en minería</a:t>
            </a:r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20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/>
          </a:bodyPr>
          <a:lstStyle/>
          <a:p>
            <a:pPr marL="120650" indent="0">
              <a:buNone/>
            </a:pPr>
            <a:r>
              <a:rPr lang="es-ES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Cambios que podrían incidir en la integración entre los mercados minero y financiero:</a:t>
            </a:r>
          </a:p>
          <a:p>
            <a:pPr marL="120650" indent="0">
              <a:buNone/>
            </a:pPr>
            <a:endParaRPr lang="es-ES" sz="19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577850" indent="-457200">
              <a:buFont typeface="+mj-lt"/>
              <a:buAutoNum type="arabicPeriod" startAt="4"/>
            </a:pPr>
            <a:r>
              <a:rPr lang="es-E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Presencia Bursátil</a:t>
            </a:r>
            <a:endParaRPr lang="es-ES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Aumentará </a:t>
            </a:r>
            <a:r>
              <a:rPr lang="es-ES" sz="18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interés de los inversionistas </a:t>
            </a:r>
            <a:endParaRPr lang="es-ES" sz="18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s-ES" sz="1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Market</a:t>
            </a:r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1800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Maker</a:t>
            </a:r>
            <a:r>
              <a:rPr lang="es-ES" sz="1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dará liquidez a instrumentos y Beneficio Tributario</a:t>
            </a:r>
          </a:p>
        </p:txBody>
      </p:sp>
      <p:sp>
        <p:nvSpPr>
          <p:cNvPr id="5" name="Shape 94"/>
          <p:cNvSpPr/>
          <p:nvPr/>
        </p:nvSpPr>
        <p:spPr>
          <a:xfrm>
            <a:off x="1115616" y="260647"/>
            <a:ext cx="7632848" cy="97868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CL" sz="32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Cambios del último tiempo con impacto en minería</a:t>
            </a:r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831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apacitacion Introductoria SV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3136</TotalTime>
  <Words>941</Words>
  <Application>Microsoft Office PowerPoint</Application>
  <PresentationFormat>Presentación en pantalla (4:3)</PresentationFormat>
  <Paragraphs>102</Paragraphs>
  <Slides>13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/>
      <vt:lpstr>  La minería en el mercado de valores  Fernando Coloma SVS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La minería en el mercado de valores  Fernando Coloma SVS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Governance An SVS view</dc:title>
  <dc:creator>Alvarado Díaz-Romero Carlos</dc:creator>
  <cp:lastModifiedBy>Alvarado Díaz-Romero Carlos</cp:lastModifiedBy>
  <cp:revision>153</cp:revision>
  <cp:lastPrinted>2012-09-25T15:39:21Z</cp:lastPrinted>
  <dcterms:modified xsi:type="dcterms:W3CDTF">2012-09-27T21:09:04Z</dcterms:modified>
</cp:coreProperties>
</file>